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1" y="205483"/>
            <a:ext cx="10452975" cy="4623371"/>
          </a:xfrm>
        </p:spPr>
        <p:txBody>
          <a:bodyPr>
            <a:no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chemeClr val="bg1"/>
                </a:solidFill>
              </a:rPr>
              <a:t>Analiza sytuacji wychowawczej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w szkole podstawowej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im. Pawła stalmacha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w przegędzy 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496" y="3544285"/>
            <a:ext cx="2762738" cy="2722952"/>
          </a:xfrm>
          <a:prstGeom prst="rect">
            <a:avLst/>
          </a:prstGeom>
          <a:noFill/>
          <a:effectLst>
            <a:glow rad="1397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85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215758"/>
            <a:ext cx="10884489" cy="4387064"/>
          </a:xfrm>
        </p:spPr>
        <p:txBody>
          <a:bodyPr>
            <a:noAutofit/>
          </a:bodyPr>
          <a:lstStyle/>
          <a:p>
            <a:pPr lvl="0"/>
            <a:endParaRPr lang="pl-PL" sz="1800" b="1" dirty="0" smtClean="0"/>
          </a:p>
          <a:p>
            <a:pPr lvl="0"/>
            <a:endParaRPr lang="pl-PL" sz="1800" b="1" dirty="0"/>
          </a:p>
          <a:p>
            <a:pPr lvl="0"/>
            <a:endParaRPr lang="pl-PL" sz="1800" b="1" dirty="0" smtClean="0"/>
          </a:p>
          <a:p>
            <a:pPr lvl="0"/>
            <a:endParaRPr lang="pl-PL" sz="1800" b="1" dirty="0"/>
          </a:p>
          <a:p>
            <a:pPr lvl="0" algn="ctr"/>
            <a:endParaRPr lang="pl-PL" sz="2800" b="1" dirty="0" smtClean="0"/>
          </a:p>
          <a:p>
            <a:pPr lvl="0" algn="ctr"/>
            <a:r>
              <a:rPr lang="pl-PL" sz="2800" b="1" dirty="0" smtClean="0">
                <a:solidFill>
                  <a:schemeClr val="bg1"/>
                </a:solidFill>
              </a:rPr>
              <a:t>Diagnoza </a:t>
            </a:r>
            <a:r>
              <a:rPr lang="pl-PL" sz="2800" b="1" dirty="0">
                <a:solidFill>
                  <a:schemeClr val="bg1"/>
                </a:solidFill>
              </a:rPr>
              <a:t>sytuacji </a:t>
            </a:r>
            <a:r>
              <a:rPr lang="pl-PL" sz="2800" b="1" dirty="0" smtClean="0">
                <a:solidFill>
                  <a:schemeClr val="bg1"/>
                </a:solidFill>
              </a:rPr>
              <a:t>wychowawczej</a:t>
            </a:r>
            <a:endParaRPr lang="pl-PL" sz="2800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Szkoła Podstawowa im. Pawła Stalmacha w Przegędzy liczy 159 uczniów w klasach I-VIII oraz 50 dzieci w oddziale przedszkolnym. Każdego roku przeprowadzana jest diagnoza środowiska, analizuje się potrzeby i zasoby szkoły z obszaru </a:t>
            </a:r>
            <a:r>
              <a:rPr lang="pl-PL" dirty="0" smtClean="0">
                <a:solidFill>
                  <a:schemeClr val="bg1"/>
                </a:solidFill>
              </a:rPr>
              <a:t>wychowania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i profilaktyki w szkole na podstawie: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rozmów z rodzicami na temat oczekiwań </a:t>
            </a:r>
            <a:r>
              <a:rPr lang="pl-PL" dirty="0" smtClean="0">
                <a:solidFill>
                  <a:schemeClr val="bg1"/>
                </a:solidFill>
              </a:rPr>
              <a:t>rodziców w </a:t>
            </a:r>
            <a:r>
              <a:rPr lang="pl-PL" dirty="0">
                <a:solidFill>
                  <a:schemeClr val="bg1"/>
                </a:solidFill>
              </a:rPr>
              <a:t>realizacji treści </a:t>
            </a:r>
            <a:r>
              <a:rPr lang="pl-PL" dirty="0" smtClean="0">
                <a:solidFill>
                  <a:schemeClr val="bg1"/>
                </a:solidFill>
              </a:rPr>
              <a:t>profilaktycznych </a:t>
            </a:r>
            <a:r>
              <a:rPr lang="pl-PL" dirty="0">
                <a:solidFill>
                  <a:schemeClr val="bg1"/>
                </a:solidFill>
              </a:rPr>
              <a:t>i wychowawczych,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spostrzeżeń </a:t>
            </a:r>
            <a:r>
              <a:rPr lang="pl-PL" dirty="0">
                <a:solidFill>
                  <a:schemeClr val="bg1"/>
                </a:solidFill>
              </a:rPr>
              <a:t>wychowawców na temat klasy,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analizy dokumentacji szkolnej,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obserwacji </a:t>
            </a:r>
            <a:r>
              <a:rPr lang="pl-PL" dirty="0">
                <a:solidFill>
                  <a:schemeClr val="bg1"/>
                </a:solidFill>
              </a:rPr>
              <a:t>bieżących zachowań uczniów na terenie </a:t>
            </a:r>
            <a:r>
              <a:rPr lang="pl-PL" dirty="0" smtClean="0">
                <a:solidFill>
                  <a:schemeClr val="bg1"/>
                </a:solidFill>
              </a:rPr>
              <a:t>szkoły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analizy uwag wpisanych do dziennika,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sprawozdań semestralnych opracowanych przez wychowawcę,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ankiet przeprowadzonych wśród uczniów klasy III-VIII oraz rodziców </a:t>
            </a:r>
            <a:r>
              <a:rPr lang="pl-PL" dirty="0" smtClean="0">
                <a:solidFill>
                  <a:schemeClr val="bg1"/>
                </a:solidFill>
              </a:rPr>
              <a:t>(raport na stronie internetowej szkoły) 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sprawozdań </a:t>
            </a:r>
            <a:r>
              <a:rPr lang="pl-PL" dirty="0">
                <a:solidFill>
                  <a:schemeClr val="bg1"/>
                </a:solidFill>
              </a:rPr>
              <a:t>zespołów przedmiotowych klas I-III z oddziałami przedszkolnymi oraz IV-VIII</a:t>
            </a:r>
          </a:p>
          <a:p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2683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102742"/>
            <a:ext cx="10565990" cy="6544638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Wnioski z </a:t>
            </a:r>
            <a:r>
              <a:rPr lang="pl-PL" sz="2800" b="1" dirty="0" smtClean="0">
                <a:solidFill>
                  <a:schemeClr val="bg1"/>
                </a:solidFill>
              </a:rPr>
              <a:t>diagnozy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CZYNNIKI RYZYKA:</a:t>
            </a:r>
          </a:p>
          <a:p>
            <a:r>
              <a:rPr lang="pl-PL" smtClean="0">
                <a:solidFill>
                  <a:schemeClr val="bg1"/>
                </a:solidFill>
              </a:rPr>
              <a:t>- uczniowie </a:t>
            </a:r>
            <a:r>
              <a:rPr lang="pl-PL" dirty="0">
                <a:solidFill>
                  <a:schemeClr val="bg1"/>
                </a:solidFill>
              </a:rPr>
              <a:t>mają problem z uzależnieniami (od substancji psychoaktywnych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i nikotyny)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- </a:t>
            </a:r>
            <a:r>
              <a:rPr lang="pl-PL" dirty="0">
                <a:solidFill>
                  <a:schemeClr val="bg1"/>
                </a:solidFill>
              </a:rPr>
              <a:t>uczniowie dużo czasu poświęcają na korzystanie </a:t>
            </a:r>
            <a:r>
              <a:rPr lang="pl-PL" dirty="0" smtClean="0">
                <a:solidFill>
                  <a:schemeClr val="bg1"/>
                </a:solidFill>
              </a:rPr>
              <a:t>z </a:t>
            </a:r>
            <a:r>
              <a:rPr lang="pl-PL" dirty="0">
                <a:solidFill>
                  <a:schemeClr val="bg1"/>
                </a:solidFill>
              </a:rPr>
              <a:t>telefonów </a:t>
            </a:r>
            <a:r>
              <a:rPr lang="pl-PL" dirty="0" smtClean="0">
                <a:solidFill>
                  <a:schemeClr val="bg1"/>
                </a:solidFill>
              </a:rPr>
              <a:t>komórkowych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i sprzętu elektronicznego (zagrożenie uzależnieniem)</a:t>
            </a:r>
          </a:p>
          <a:p>
            <a:r>
              <a:rPr lang="pl-PL" dirty="0">
                <a:solidFill>
                  <a:schemeClr val="bg1"/>
                </a:solidFill>
              </a:rPr>
              <a:t>- </a:t>
            </a:r>
            <a:r>
              <a:rPr lang="pl-PL" dirty="0" smtClean="0">
                <a:solidFill>
                  <a:schemeClr val="bg1"/>
                </a:solidFill>
              </a:rPr>
              <a:t>absencja </a:t>
            </a:r>
            <a:r>
              <a:rPr lang="pl-PL" dirty="0">
                <a:solidFill>
                  <a:schemeClr val="bg1"/>
                </a:solidFill>
              </a:rPr>
              <a:t>uczniów </a:t>
            </a:r>
            <a:r>
              <a:rPr lang="pl-PL" dirty="0" smtClean="0">
                <a:solidFill>
                  <a:schemeClr val="bg1"/>
                </a:solidFill>
              </a:rPr>
              <a:t>(nieusprawiedliwianie nieobecności uczniów)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- występuje agresja słowna</a:t>
            </a:r>
          </a:p>
          <a:p>
            <a:r>
              <a:rPr lang="pl-PL" dirty="0">
                <a:solidFill>
                  <a:schemeClr val="bg1"/>
                </a:solidFill>
              </a:rPr>
              <a:t>- </a:t>
            </a:r>
            <a:r>
              <a:rPr lang="pl-PL" dirty="0" smtClean="0">
                <a:solidFill>
                  <a:schemeClr val="bg1"/>
                </a:solidFill>
              </a:rPr>
              <a:t> problemy </a:t>
            </a:r>
            <a:r>
              <a:rPr lang="pl-PL" dirty="0">
                <a:solidFill>
                  <a:schemeClr val="bg1"/>
                </a:solidFill>
              </a:rPr>
              <a:t>z integracją  w zespołach klasowych 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CZYNNIKI CHRONIĄCE:</a:t>
            </a:r>
            <a:endParaRPr lang="pl-PL" b="1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- uczniowie czują się w szkole i w klasie bezpiecznie </a:t>
            </a:r>
            <a:r>
              <a:rPr lang="pl-PL" dirty="0" smtClean="0">
                <a:solidFill>
                  <a:schemeClr val="bg1"/>
                </a:solidFill>
              </a:rPr>
              <a:t>(wyniki ankiet) 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- </a:t>
            </a:r>
            <a:r>
              <a:rPr lang="pl-PL" dirty="0" smtClean="0">
                <a:solidFill>
                  <a:schemeClr val="bg1"/>
                </a:solidFill>
              </a:rPr>
              <a:t> silna więź z rodziną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- </a:t>
            </a:r>
            <a:r>
              <a:rPr lang="pl-PL" dirty="0">
                <a:solidFill>
                  <a:schemeClr val="bg1"/>
                </a:solidFill>
              </a:rPr>
              <a:t>uczniowie posiadają wiedzę do kogo mogą zwrócić się o pomoc w sytuacji problemowej </a:t>
            </a:r>
          </a:p>
        </p:txBody>
      </p:sp>
    </p:spTree>
    <p:extLst>
      <p:ext uri="{BB962C8B-B14F-4D97-AF65-F5344CB8AC3E}">
        <p14:creationId xmlns:p14="http://schemas.microsoft.com/office/powerpoint/2010/main" val="17677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24829" y="200722"/>
            <a:ext cx="10919300" cy="7348654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solidFill>
                  <a:schemeClr val="bg1"/>
                </a:solidFill>
              </a:rPr>
              <a:t/>
            </a:r>
            <a:br>
              <a:rPr lang="pl-PL" sz="2700" b="1" dirty="0" smtClean="0">
                <a:solidFill>
                  <a:schemeClr val="bg1"/>
                </a:solidFill>
              </a:rPr>
            </a:br>
            <a:r>
              <a:rPr lang="pl-PL" sz="2700" b="1" dirty="0">
                <a:solidFill>
                  <a:schemeClr val="bg1"/>
                </a:solidFill>
              </a:rPr>
              <a:t/>
            </a:r>
            <a:br>
              <a:rPr lang="pl-PL" sz="2700" b="1" dirty="0">
                <a:solidFill>
                  <a:schemeClr val="bg1"/>
                </a:solidFill>
              </a:rPr>
            </a:br>
            <a:r>
              <a:rPr lang="pl-PL" sz="2700" b="1" dirty="0" smtClean="0">
                <a:solidFill>
                  <a:schemeClr val="bg1"/>
                </a:solidFill>
              </a:rPr>
              <a:t/>
            </a:r>
            <a:br>
              <a:rPr lang="pl-PL" sz="2700" b="1" dirty="0" smtClean="0">
                <a:solidFill>
                  <a:schemeClr val="bg1"/>
                </a:solidFill>
              </a:rPr>
            </a:br>
            <a:r>
              <a:rPr lang="pl-PL" sz="2700" b="1" dirty="0" smtClean="0">
                <a:solidFill>
                  <a:schemeClr val="bg1"/>
                </a:solidFill>
              </a:rPr>
              <a:t/>
            </a:r>
            <a:br>
              <a:rPr lang="pl-PL" sz="2700" b="1" dirty="0" smtClean="0">
                <a:solidFill>
                  <a:schemeClr val="bg1"/>
                </a:solidFill>
              </a:rPr>
            </a:br>
            <a:r>
              <a:rPr lang="pl-PL" sz="2700" b="1" dirty="0">
                <a:solidFill>
                  <a:schemeClr val="bg1"/>
                </a:solidFill>
              </a:rPr>
              <a:t/>
            </a:r>
            <a:br>
              <a:rPr lang="pl-PL" sz="2700" b="1" dirty="0">
                <a:solidFill>
                  <a:schemeClr val="bg1"/>
                </a:solidFill>
              </a:rPr>
            </a:br>
            <a:r>
              <a:rPr lang="pl-PL" sz="3100" b="1" dirty="0" smtClean="0">
                <a:solidFill>
                  <a:schemeClr val="bg1"/>
                </a:solidFill>
              </a:rPr>
              <a:t>rekomendacje:</a:t>
            </a:r>
            <a:r>
              <a:rPr lang="pl-PL" sz="2700" dirty="0">
                <a:solidFill>
                  <a:schemeClr val="bg1"/>
                </a:solidFill>
              </a:rPr>
              <a:t/>
            </a:r>
            <a:br>
              <a:rPr lang="pl-PL" sz="2700" dirty="0">
                <a:solidFill>
                  <a:schemeClr val="bg1"/>
                </a:solidFill>
              </a:rPr>
            </a:br>
            <a:r>
              <a:rPr lang="pl-PL" sz="2700" dirty="0" smtClean="0">
                <a:solidFill>
                  <a:schemeClr val="bg1"/>
                </a:solidFill>
              </a:rPr>
              <a:t>- </a:t>
            </a:r>
            <a:r>
              <a:rPr lang="pl-PL" sz="2700" dirty="0">
                <a:solidFill>
                  <a:schemeClr val="bg1"/>
                </a:solidFill>
              </a:rPr>
              <a:t>Przeprowadzenie </a:t>
            </a:r>
            <a:r>
              <a:rPr lang="pl-PL" sz="2700" b="1" dirty="0">
                <a:solidFill>
                  <a:schemeClr val="bg1"/>
                </a:solidFill>
              </a:rPr>
              <a:t>Szkolnego Tygodnia Profilaktyki  </a:t>
            </a:r>
            <a:r>
              <a:rPr lang="pl-PL" sz="2700" dirty="0" smtClean="0">
                <a:solidFill>
                  <a:schemeClr val="bg1"/>
                </a:solidFill>
              </a:rPr>
              <a:t/>
            </a:r>
            <a:br>
              <a:rPr lang="pl-PL" sz="2700" dirty="0" smtClean="0">
                <a:solidFill>
                  <a:schemeClr val="bg1"/>
                </a:solidFill>
              </a:rPr>
            </a:br>
            <a:r>
              <a:rPr lang="pl-PL" sz="2700" dirty="0" smtClean="0">
                <a:solidFill>
                  <a:schemeClr val="bg1"/>
                </a:solidFill>
              </a:rPr>
              <a:t>(</a:t>
            </a:r>
            <a:r>
              <a:rPr lang="pl-PL" sz="2700" dirty="0">
                <a:solidFill>
                  <a:schemeClr val="bg1"/>
                </a:solidFill>
              </a:rPr>
              <a:t>18-22.11.2019) </a:t>
            </a:r>
            <a:br>
              <a:rPr lang="pl-PL" sz="2700" dirty="0">
                <a:solidFill>
                  <a:schemeClr val="bg1"/>
                </a:solidFill>
              </a:rPr>
            </a:br>
            <a:r>
              <a:rPr lang="pl-PL" sz="2700" dirty="0">
                <a:solidFill>
                  <a:schemeClr val="bg1"/>
                </a:solidFill>
              </a:rPr>
              <a:t>- wzmocnienie działań w zakresie profilaktyki uzależnień (program rekomendowany </a:t>
            </a:r>
            <a:r>
              <a:rPr lang="pl-PL" sz="2700" b="1" dirty="0">
                <a:solidFill>
                  <a:schemeClr val="bg1"/>
                </a:solidFill>
              </a:rPr>
              <a:t>„UNPLUGGED”, „Bieg po zdrowie”, </a:t>
            </a:r>
            <a:r>
              <a:rPr lang="pl-PL" sz="2700" dirty="0">
                <a:solidFill>
                  <a:schemeClr val="bg1"/>
                </a:solidFill>
              </a:rPr>
              <a:t>spotkanie i pogadanka z </a:t>
            </a:r>
            <a:r>
              <a:rPr lang="pl-PL" sz="2700" dirty="0" smtClean="0">
                <a:solidFill>
                  <a:schemeClr val="bg1"/>
                </a:solidFill>
              </a:rPr>
              <a:t>policją „Odpowiedzialność prawna nieletnich”, „Cyberprzemoc”, spotkanie z pracownikami straży granicznej „Uzależnienia”)</a:t>
            </a:r>
            <a:br>
              <a:rPr lang="pl-PL" sz="2700" dirty="0" smtClean="0">
                <a:solidFill>
                  <a:schemeClr val="bg1"/>
                </a:solidFill>
              </a:rPr>
            </a:br>
            <a:r>
              <a:rPr lang="pl-PL" sz="2700" dirty="0" smtClean="0">
                <a:solidFill>
                  <a:schemeClr val="bg1"/>
                </a:solidFill>
              </a:rPr>
              <a:t>- KONTYNUOWANIE KAMPANI  </a:t>
            </a:r>
            <a:r>
              <a:rPr lang="pl-PL" sz="2700" b="1" dirty="0" smtClean="0">
                <a:solidFill>
                  <a:schemeClr val="bg1"/>
                </a:solidFill>
              </a:rPr>
              <a:t>„Zachowaj Trzeźwy umysł” </a:t>
            </a:r>
            <a:r>
              <a:rPr lang="pl-PL" sz="2700" dirty="0">
                <a:solidFill>
                  <a:schemeClr val="bg1"/>
                </a:solidFill>
              </a:rPr>
              <a:t/>
            </a:r>
            <a:br>
              <a:rPr lang="pl-PL" sz="2700" dirty="0">
                <a:solidFill>
                  <a:schemeClr val="bg1"/>
                </a:solidFill>
              </a:rPr>
            </a:br>
            <a:r>
              <a:rPr lang="pl-PL" sz="2700" dirty="0">
                <a:solidFill>
                  <a:schemeClr val="bg1"/>
                </a:solidFill>
              </a:rPr>
              <a:t>- Obchody </a:t>
            </a:r>
            <a:r>
              <a:rPr lang="pl-PL" sz="2700" b="1" dirty="0">
                <a:solidFill>
                  <a:schemeClr val="bg1"/>
                </a:solidFill>
              </a:rPr>
              <a:t>Dnia Technologii </a:t>
            </a:r>
            <a:r>
              <a:rPr lang="pl-PL" sz="2700" dirty="0">
                <a:solidFill>
                  <a:schemeClr val="bg1"/>
                </a:solidFill>
              </a:rPr>
              <a:t>oraz </a:t>
            </a:r>
            <a:r>
              <a:rPr lang="pl-PL" sz="2700" b="1" dirty="0">
                <a:solidFill>
                  <a:schemeClr val="bg1"/>
                </a:solidFill>
              </a:rPr>
              <a:t>Dnia Bezpiecznego Internetu</a:t>
            </a:r>
            <a:r>
              <a:rPr lang="pl-PL" sz="2700" dirty="0">
                <a:solidFill>
                  <a:schemeClr val="bg1"/>
                </a:solidFill>
              </a:rPr>
              <a:t/>
            </a:r>
            <a:br>
              <a:rPr lang="pl-PL" sz="2700" dirty="0">
                <a:solidFill>
                  <a:schemeClr val="bg1"/>
                </a:solidFill>
              </a:rPr>
            </a:br>
            <a:r>
              <a:rPr lang="pl-PL" sz="2700" dirty="0">
                <a:solidFill>
                  <a:schemeClr val="bg1"/>
                </a:solidFill>
              </a:rPr>
              <a:t>- realizacja </a:t>
            </a:r>
            <a:r>
              <a:rPr lang="pl-PL" sz="2700" b="1" dirty="0">
                <a:solidFill>
                  <a:schemeClr val="bg1"/>
                </a:solidFill>
              </a:rPr>
              <a:t>zajęć integrujących </a:t>
            </a:r>
            <a:r>
              <a:rPr lang="pl-PL" sz="2700" dirty="0">
                <a:solidFill>
                  <a:schemeClr val="bg1"/>
                </a:solidFill>
              </a:rPr>
              <a:t>zespoły klasowe (współpraca z Poradnią Psychologiczno-Pedagogiczną)</a:t>
            </a:r>
            <a:br>
              <a:rPr lang="pl-PL" sz="2700" dirty="0">
                <a:solidFill>
                  <a:schemeClr val="bg1"/>
                </a:solidFill>
              </a:rPr>
            </a:br>
            <a:r>
              <a:rPr lang="pl-PL" sz="2700" dirty="0">
                <a:solidFill>
                  <a:schemeClr val="bg1"/>
                </a:solidFill>
              </a:rPr>
              <a:t>- kontynuowanie  ogólnopolskiej kampanii społecznej </a:t>
            </a:r>
            <a:r>
              <a:rPr lang="pl-PL" sz="2700" b="1" dirty="0">
                <a:solidFill>
                  <a:schemeClr val="bg1"/>
                </a:solidFill>
              </a:rPr>
              <a:t>„Bądź kumplem, nie dokuczaj!”, obchody Światowego Dnia Życzliwości  (21.11) oraz Ogólnopolskiego Dnia Praw Dziecka (20.11)</a:t>
            </a:r>
            <a:br>
              <a:rPr lang="pl-PL" sz="2700" b="1" dirty="0">
                <a:solidFill>
                  <a:schemeClr val="bg1"/>
                </a:solidFill>
              </a:rPr>
            </a:br>
            <a:r>
              <a:rPr lang="pl-PL" sz="2700" dirty="0">
                <a:solidFill>
                  <a:schemeClr val="bg1"/>
                </a:solidFill>
              </a:rPr>
              <a:t>- wzmożone monitorowanie frekwencji i egzekwowanie usprawiedliwień nieobecności </a:t>
            </a:r>
            <a:r>
              <a:rPr lang="pl-PL" sz="2700" dirty="0" smtClean="0">
                <a:solidFill>
                  <a:schemeClr val="bg1"/>
                </a:solidFill>
              </a:rPr>
              <a:t/>
            </a:r>
            <a:br>
              <a:rPr lang="pl-PL" sz="2700" dirty="0" smtClean="0">
                <a:solidFill>
                  <a:schemeClr val="bg1"/>
                </a:solidFill>
              </a:rPr>
            </a:br>
            <a:r>
              <a:rPr lang="pl-PL" sz="2700" dirty="0" smtClean="0">
                <a:solidFill>
                  <a:schemeClr val="bg1"/>
                </a:solidFill>
              </a:rPr>
              <a:t>- zachęcanie uczniów do aktywnego spędzania czasu wolnego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76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</TotalTime>
  <Words>56</Words>
  <Application>Microsoft Office PowerPoint</Application>
  <PresentationFormat>Panoramiczny</PresentationFormat>
  <Paragraphs>29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Wycinek</vt:lpstr>
      <vt:lpstr>      Analiza sytuacji wychowawczej  w szkole podstawowej  im. Pawła stalmacha  w przegędzy </vt:lpstr>
      <vt:lpstr>Prezentacja programu PowerPoint</vt:lpstr>
      <vt:lpstr>Prezentacja programu PowerPoint</vt:lpstr>
      <vt:lpstr>     rekomendacje: - Przeprowadzenie Szkolnego Tygodnia Profilaktyki   (18-22.11.2019)  - wzmocnienie działań w zakresie profilaktyki uzależnień (program rekomendowany „UNPLUGGED”, „Bieg po zdrowie”, spotkanie i pogadanka z policją „Odpowiedzialność prawna nieletnich”, „Cyberprzemoc”, spotkanie z pracownikami straży granicznej „Uzależnienia”) - KONTYNUOWANIE KAMPANI  „Zachowaj Trzeźwy umysł”  - Obchody Dnia Technologii oraz Dnia Bezpiecznego Internetu - realizacja zajęć integrujących zespoły klasowe (współpraca z Poradnią Psychologiczno-Pedagogiczną) - kontynuowanie  ogólnopolskiej kampanii społecznej „Bądź kumplem, nie dokuczaj!”, obchody Światowego Dnia Życzliwości  (21.11) oraz Ogólnopolskiego Dnia Praw Dziecka (20.11) - wzmożone monitorowanie frekwencji i egzekwowanie usprawiedliwień nieobecności  - zachęcanie uczniów do aktywnego spędzania czasu wolnego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sytuacji wychowawczej  w szkole</dc:title>
  <dc:creator>dell</dc:creator>
  <cp:lastModifiedBy>Użytkownik systemu Windows</cp:lastModifiedBy>
  <cp:revision>9</cp:revision>
  <dcterms:created xsi:type="dcterms:W3CDTF">2019-09-19T08:21:32Z</dcterms:created>
  <dcterms:modified xsi:type="dcterms:W3CDTF">2019-12-02T18:10:48Z</dcterms:modified>
</cp:coreProperties>
</file>