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37" y="569719"/>
            <a:ext cx="2731664" cy="2692326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8369" y="318499"/>
            <a:ext cx="10183402" cy="58870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Organizacja pomocy psychologiczno-pedagogicznej w szkole </a:t>
            </a:r>
            <a:br>
              <a:rPr lang="pl-PL" sz="4900" dirty="0" smtClean="0"/>
            </a:br>
            <a:r>
              <a:rPr lang="pl-PL" sz="4900" dirty="0" smtClean="0"/>
              <a:t>i przedszkolu </a:t>
            </a:r>
            <a:br>
              <a:rPr lang="pl-PL" sz="4900" dirty="0" smtClean="0"/>
            </a:b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200" dirty="0"/>
              <a:t>Opracowano na podstawie Rozporządzenia Ministra Edukacji Narodowej w sprawie zasad organizacji i udzielania pomocy psychologiczno-pedagogicznej w publicznych przedszkolach, szkołach i </a:t>
            </a:r>
            <a:r>
              <a:rPr lang="pl-PL" sz="2200" dirty="0" smtClean="0"/>
              <a:t>placówkach z </a:t>
            </a:r>
            <a:r>
              <a:rPr lang="pl-PL" sz="2200" dirty="0"/>
              <a:t>9 sierpnia 2017 roku Dz.U.2017.Poz.1591</a:t>
            </a:r>
            <a:r>
              <a:rPr lang="pl-PL" sz="6700" dirty="0"/>
              <a:t/>
            </a:r>
            <a:br>
              <a:rPr lang="pl-PL" sz="67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15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667820"/>
            <a:ext cx="10820400" cy="5550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Wykaz zajęć organizowanych dla uczniów Szkoły Podstawowej im. Pawła Stalmach w Przegędzy  w ramach pomocy psychologiczno-pedagogicznej: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Zajęcia dydaktyczno-wyrównawcze z języka polskiego –  mgr Katarzyna Bociek (PONIEDZIAŁEK 13.35-14.20)</a:t>
            </a:r>
          </a:p>
          <a:p>
            <a:r>
              <a:rPr lang="pl-PL" dirty="0" smtClean="0"/>
              <a:t>Zajęcia dydaktyczno-wyrównawcze z matematyki -  mgr Monika Paszek (CZWARTEK 13.35-14.20)</a:t>
            </a:r>
          </a:p>
          <a:p>
            <a:r>
              <a:rPr lang="pl-PL" dirty="0" smtClean="0"/>
              <a:t>Zajęcia dydaktyczno-wyrównawcze z chemii –  mgr Sylwia </a:t>
            </a:r>
            <a:r>
              <a:rPr lang="pl-PL" dirty="0" err="1" smtClean="0"/>
              <a:t>Majdak</a:t>
            </a:r>
            <a:r>
              <a:rPr lang="pl-PL" dirty="0" smtClean="0"/>
              <a:t> (CZWARTEK 14.25-15.10)</a:t>
            </a:r>
          </a:p>
          <a:p>
            <a:r>
              <a:rPr lang="pl-PL" dirty="0" smtClean="0"/>
              <a:t>Zajęcia korekcyjno-kompensacyjne –  mgr Joanna Malec</a:t>
            </a:r>
          </a:p>
          <a:p>
            <a:r>
              <a:rPr lang="pl-PL" dirty="0" smtClean="0"/>
              <a:t>Zajęcia rozwijające uzdolnienia – mgr Beata </a:t>
            </a:r>
            <a:r>
              <a:rPr lang="pl-PL" dirty="0" err="1" smtClean="0"/>
              <a:t>Kotyczka</a:t>
            </a:r>
            <a:r>
              <a:rPr lang="pl-PL" dirty="0" smtClean="0"/>
              <a:t> (ŚRODA 12.30-13.15)</a:t>
            </a:r>
          </a:p>
          <a:p>
            <a:r>
              <a:rPr lang="pl-PL" dirty="0" smtClean="0"/>
              <a:t>Konsultacje dla rodziców – pedagog mgr Joanna Malec</a:t>
            </a:r>
            <a:br>
              <a:rPr lang="pl-PL" dirty="0" smtClean="0"/>
            </a:br>
            <a:r>
              <a:rPr lang="pl-PL" dirty="0" smtClean="0"/>
              <a:t>(PONIEDZIAŁEK 15.30-16.00)</a:t>
            </a:r>
          </a:p>
          <a:p>
            <a:r>
              <a:rPr lang="pl-PL" dirty="0" smtClean="0"/>
              <a:t>Konsultacje dla rodziców – psycholog mgr </a:t>
            </a:r>
            <a:r>
              <a:rPr lang="pl-PL" smtClean="0"/>
              <a:t>Ewa Jabłonowska-Kobiela </a:t>
            </a:r>
            <a:r>
              <a:rPr lang="pl-PL" dirty="0" smtClean="0"/>
              <a:t>(co 2 tygodnie WTOREK 15.00-15.30)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-82193"/>
            <a:ext cx="10820400" cy="6698749"/>
          </a:xfrm>
        </p:spPr>
        <p:txBody>
          <a:bodyPr>
            <a:normAutofit fontScale="85000" lnSpcReduction="20000"/>
          </a:bodyPr>
          <a:lstStyle/>
          <a:p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/>
              <a:t>Pomoc psychologiczno-pedagogiczna w przedszkolu, szkole i placówce polega na</a:t>
            </a:r>
            <a:r>
              <a:rPr lang="pl-PL" sz="2400" b="1" dirty="0" smtClean="0"/>
              <a:t>: </a:t>
            </a:r>
          </a:p>
          <a:p>
            <a:r>
              <a:rPr lang="pl-PL" dirty="0" smtClean="0"/>
              <a:t>rozpoznawaniu </a:t>
            </a:r>
            <a:r>
              <a:rPr lang="pl-PL" dirty="0"/>
              <a:t>możliwości </a:t>
            </a:r>
            <a:r>
              <a:rPr lang="pl-PL" dirty="0" smtClean="0"/>
              <a:t>psychofizycznych</a:t>
            </a:r>
          </a:p>
          <a:p>
            <a:r>
              <a:rPr lang="pl-PL" dirty="0" smtClean="0"/>
              <a:t>rozpoznawaniu </a:t>
            </a:r>
            <a:r>
              <a:rPr lang="pl-PL" dirty="0"/>
              <a:t>i zaspokajaniu indywidualnych potrzeb rozwojowych i edukacyjnych uczniów, wynikających w szczególności ze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1) szczególnych </a:t>
            </a:r>
            <a:r>
              <a:rPr lang="pl-PL" dirty="0"/>
              <a:t>uzdolnień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 smtClean="0"/>
              <a:t>2</a:t>
            </a:r>
            <a:r>
              <a:rPr lang="pl-PL" dirty="0"/>
              <a:t>) niepełnosprawności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 smtClean="0"/>
              <a:t>3</a:t>
            </a:r>
            <a:r>
              <a:rPr lang="pl-PL" dirty="0"/>
              <a:t>) choroby przewlekłej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 smtClean="0"/>
              <a:t>4)niedostosowania społecznego;</a:t>
            </a:r>
          </a:p>
          <a:p>
            <a:pPr marL="0" indent="0">
              <a:buNone/>
            </a:pPr>
            <a:r>
              <a:rPr lang="pl-PL" dirty="0"/>
              <a:t>5</a:t>
            </a:r>
            <a:r>
              <a:rPr lang="pl-PL" dirty="0" smtClean="0"/>
              <a:t>) </a:t>
            </a:r>
            <a:r>
              <a:rPr lang="pl-PL" dirty="0"/>
              <a:t>zagrożenia niedostosowaniem społecznym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/>
              <a:t>6</a:t>
            </a:r>
            <a:r>
              <a:rPr lang="pl-PL" dirty="0" smtClean="0"/>
              <a:t>) </a:t>
            </a:r>
            <a:r>
              <a:rPr lang="pl-PL" dirty="0"/>
              <a:t>specyficznych trudności w </a:t>
            </a:r>
            <a:r>
              <a:rPr lang="pl-PL" dirty="0" err="1" smtClean="0"/>
              <a:t>uczen</a:t>
            </a:r>
            <a:r>
              <a:rPr lang="pl-PL" smtClean="0"/>
              <a:t> iu</a:t>
            </a:r>
            <a:r>
              <a:rPr lang="pl-PL" dirty="0" smtClean="0"/>
              <a:t> </a:t>
            </a:r>
            <a:r>
              <a:rPr lang="pl-PL" dirty="0"/>
              <a:t>się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/>
              <a:t>7</a:t>
            </a:r>
            <a:r>
              <a:rPr lang="pl-PL" dirty="0" smtClean="0"/>
              <a:t>) </a:t>
            </a:r>
            <a:r>
              <a:rPr lang="pl-PL" dirty="0"/>
              <a:t>zaburzeń komunikacji językowej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/>
              <a:t>8</a:t>
            </a:r>
            <a:r>
              <a:rPr lang="pl-PL" dirty="0" smtClean="0"/>
              <a:t>) </a:t>
            </a:r>
            <a:r>
              <a:rPr lang="pl-PL" dirty="0"/>
              <a:t>sytuacji kryzysowych lub traumatycznych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/>
              <a:t>9</a:t>
            </a:r>
            <a:r>
              <a:rPr lang="pl-PL" dirty="0" smtClean="0"/>
              <a:t>) </a:t>
            </a:r>
            <a:r>
              <a:rPr lang="pl-PL" dirty="0"/>
              <a:t>niepowodzeń edukacyjnych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 smtClean="0"/>
              <a:t>10) zaniedbań środowiskowych </a:t>
            </a:r>
            <a:r>
              <a:rPr lang="pl-PL" dirty="0"/>
              <a:t>związanych z sytuacją bytową </a:t>
            </a:r>
            <a:r>
              <a:rPr lang="pl-PL" dirty="0" smtClean="0"/>
              <a:t>ucznia </a:t>
            </a:r>
            <a:r>
              <a:rPr lang="pl-PL" dirty="0"/>
              <a:t>i jego rodziny, sposobem spędzania czasu wolnego, kontaktami środowiskowymi;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11) </a:t>
            </a:r>
            <a:r>
              <a:rPr lang="pl-PL" dirty="0"/>
              <a:t>trudności adaptacyjnych związanych z różnicami kulturowymi lub ze </a:t>
            </a:r>
            <a:r>
              <a:rPr lang="pl-PL" dirty="0" smtClean="0"/>
              <a:t>zmianą środowiska </a:t>
            </a:r>
            <a:r>
              <a:rPr lang="pl-PL" dirty="0"/>
              <a:t>edukacyjnego, w tym związanych z wcześniejszym kształceniem za granicą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r>
              <a:rPr lang="pl-PL" dirty="0" smtClean="0"/>
              <a:t>12) </a:t>
            </a:r>
            <a:r>
              <a:rPr lang="pl-PL" dirty="0"/>
              <a:t>innych potrzeb dziecka</a:t>
            </a:r>
          </a:p>
        </p:txBody>
      </p:sp>
    </p:spTree>
    <p:extLst>
      <p:ext uri="{BB962C8B-B14F-4D97-AF65-F5344CB8AC3E}">
        <p14:creationId xmlns:p14="http://schemas.microsoft.com/office/powerpoint/2010/main" val="5906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855323" y="961661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57546" y="-123290"/>
            <a:ext cx="10848654" cy="664738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/>
              <a:t>Pomocy psychologiczno-pedagogicznej </a:t>
            </a:r>
            <a:r>
              <a:rPr lang="pl-PL" sz="2800" b="1" dirty="0"/>
              <a:t>udzielają, prowadzący zajęcia z uczniem, nauczyciele, wychowawcy grup wychowawczych oraz specjaliści, </a:t>
            </a:r>
            <a:r>
              <a:rPr lang="pl-PL" sz="2800" b="1" dirty="0" smtClean="0"/>
              <a:t>w </a:t>
            </a:r>
            <a:r>
              <a:rPr lang="pl-PL" sz="2800" b="1" dirty="0"/>
              <a:t>szczególności, psycholodzy, pedagodzy, logopedzi i doradcy zawodowi, we </a:t>
            </a:r>
            <a:r>
              <a:rPr lang="pl-PL" sz="2800" b="1" dirty="0" smtClean="0"/>
              <a:t>współpracy z :</a:t>
            </a:r>
            <a:br>
              <a:rPr lang="pl-PL" sz="2800" b="1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1) rodzicami </a:t>
            </a:r>
            <a:r>
              <a:rPr lang="pl-PL" sz="2400" dirty="0"/>
              <a:t>uczniów</a:t>
            </a:r>
            <a:r>
              <a:rPr lang="pl-PL" sz="2400" dirty="0" smtClean="0"/>
              <a:t>;</a:t>
            </a:r>
            <a:br>
              <a:rPr lang="pl-PL" sz="2400" dirty="0" smtClean="0"/>
            </a:br>
            <a:r>
              <a:rPr lang="pl-PL" sz="2400" dirty="0" smtClean="0"/>
              <a:t>2) poradniami </a:t>
            </a:r>
            <a:r>
              <a:rPr lang="pl-PL" sz="2400" dirty="0"/>
              <a:t>psychologiczno-pedagogicznymi, w tym poradniami specjalistycznymi</a:t>
            </a:r>
            <a:r>
              <a:rPr lang="pl-PL" sz="2400" dirty="0" smtClean="0"/>
              <a:t>;</a:t>
            </a:r>
            <a:br>
              <a:rPr lang="pl-PL" sz="2400" dirty="0" smtClean="0"/>
            </a:br>
            <a:r>
              <a:rPr lang="pl-PL" sz="2400" dirty="0" smtClean="0"/>
              <a:t>3) placówkami </a:t>
            </a:r>
            <a:r>
              <a:rPr lang="pl-PL" sz="2400" dirty="0"/>
              <a:t>doskonalenia nauczycieli;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4) innymi </a:t>
            </a:r>
            <a:r>
              <a:rPr lang="pl-PL" sz="2400" dirty="0"/>
              <a:t>przedszkolami, szkołami i placówkami</a:t>
            </a:r>
            <a:r>
              <a:rPr lang="pl-PL" sz="2400" dirty="0" smtClean="0"/>
              <a:t>;</a:t>
            </a:r>
            <a:br>
              <a:rPr lang="pl-PL" sz="2400" dirty="0" smtClean="0"/>
            </a:br>
            <a:r>
              <a:rPr lang="pl-PL" sz="2400" dirty="0" smtClean="0"/>
              <a:t>5) organizacjami </a:t>
            </a:r>
            <a:r>
              <a:rPr lang="pl-PL" sz="2400" dirty="0"/>
              <a:t>pozarządowymi oraz innymi instytucjami działającymi na rzecz rodziny, dzieci i młodzieży.</a:t>
            </a:r>
          </a:p>
        </p:txBody>
      </p:sp>
    </p:spTree>
    <p:extLst>
      <p:ext uri="{BB962C8B-B14F-4D97-AF65-F5344CB8AC3E}">
        <p14:creationId xmlns:p14="http://schemas.microsoft.com/office/powerpoint/2010/main" val="41896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05483"/>
            <a:ext cx="10820400" cy="6462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Pomoc </a:t>
            </a:r>
            <a:r>
              <a:rPr lang="pl-PL" dirty="0" smtClean="0"/>
              <a:t>psychologiczno-pedagogiczna jest </a:t>
            </a:r>
            <a:r>
              <a:rPr lang="pl-PL" dirty="0"/>
              <a:t>udzielana z inicjatywy</a:t>
            </a:r>
            <a:r>
              <a:rPr lang="pl-PL" dirty="0" smtClean="0"/>
              <a:t>:</a:t>
            </a:r>
          </a:p>
          <a:p>
            <a:pPr marL="457200" indent="-457200">
              <a:buAutoNum type="arabicParenR"/>
            </a:pPr>
            <a:r>
              <a:rPr lang="pl-PL" dirty="0" smtClean="0"/>
              <a:t>ucznia</a:t>
            </a:r>
            <a:r>
              <a:rPr lang="pl-PL" dirty="0"/>
              <a:t>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rodziców ucznia;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dyrektora przedszkola, szkoły lub placówki;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nauczyciela, wychowawcy grupy wychowawczej lub specjalisty, prowadzących zajęcia z uczniem;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pielęgniarki środowiska nauczania i wychowania lub higienistki szkolnej</a:t>
            </a:r>
            <a:r>
              <a:rPr lang="pl-PL" dirty="0" smtClean="0"/>
              <a:t>;</a:t>
            </a:r>
          </a:p>
          <a:p>
            <a:pPr marL="457200" indent="-457200">
              <a:buAutoNum type="arabicParenR"/>
            </a:pPr>
            <a:r>
              <a:rPr lang="pl-PL" dirty="0" smtClean="0"/>
              <a:t>  </a:t>
            </a:r>
            <a:r>
              <a:rPr lang="pl-PL" dirty="0"/>
              <a:t>poradni;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asystenta edukacji romskiej</a:t>
            </a:r>
            <a:r>
              <a:rPr lang="pl-PL" dirty="0" smtClean="0"/>
              <a:t>;</a:t>
            </a:r>
          </a:p>
          <a:p>
            <a:pPr marL="457200" indent="-457200">
              <a:buAutoNum type="arabicParenR"/>
            </a:pPr>
            <a:r>
              <a:rPr lang="pl-PL" dirty="0" smtClean="0"/>
              <a:t>  </a:t>
            </a:r>
            <a:r>
              <a:rPr lang="pl-PL" dirty="0"/>
              <a:t>pomocy nauczyciela;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asystenta nauczyciela lub osoby, o której mowa w art. 15 ust. 2 ustawy z dnia 14 grudnia 2016 r. – Prawo oświatowe, zwanej dalej „ustawą”, lub asystenta wychowawcy świetlicy, o których mowa w art. 15 ust. 7 ustawy; </a:t>
            </a:r>
            <a:r>
              <a:rPr lang="pl-PL" dirty="0" smtClean="0"/>
              <a:t>1</a:t>
            </a:r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pracownika socjalnego;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asystenta </a:t>
            </a:r>
            <a:r>
              <a:rPr lang="pl-PL" dirty="0"/>
              <a:t>rodziny;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kuratora sądowego;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organizacji pozarządowej, innej instytucji lub podmiotu działających na rzecz rodziny, dzieci i młodzieży.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25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554804"/>
            <a:ext cx="9448800" cy="5363111"/>
          </a:xfrm>
        </p:spPr>
        <p:txBody>
          <a:bodyPr>
            <a:normAutofit/>
          </a:bodyPr>
          <a:lstStyle/>
          <a:p>
            <a:pPr marL="0" indent="0" algn="ctr"/>
            <a:r>
              <a:rPr lang="pl-PL" sz="3200" dirty="0"/>
              <a:t>Pomoc psychologiczno – pedagogiczną organizuje </a:t>
            </a:r>
            <a:r>
              <a:rPr lang="pl-PL" sz="3600" b="1" dirty="0"/>
              <a:t>dyrektor przedszkola, szkoły lub placówki.</a:t>
            </a:r>
            <a:br>
              <a:rPr lang="pl-PL" sz="3600" b="1" dirty="0"/>
            </a:br>
            <a:r>
              <a:rPr lang="pl-PL" sz="3600" b="1" u="sng" dirty="0">
                <a:solidFill>
                  <a:srgbClr val="FF0000"/>
                </a:solidFill>
              </a:rPr>
              <a:t/>
            </a:r>
            <a:br>
              <a:rPr lang="pl-PL" sz="3600" b="1" u="sng" dirty="0">
                <a:solidFill>
                  <a:srgbClr val="FF0000"/>
                </a:solidFill>
              </a:rPr>
            </a:br>
            <a:r>
              <a:rPr lang="pl-PL" sz="3200" dirty="0"/>
              <a:t>Korzystanie z pomocy psychologiczno-pedagogicznej w przedszkolu, szkole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placówce jest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600" b="1" u="sng" dirty="0" smtClean="0"/>
              <a:t>dobrowolne </a:t>
            </a:r>
            <a:r>
              <a:rPr lang="pl-PL" sz="3600" b="1" u="sng" dirty="0"/>
              <a:t>i nieodpłatne</a:t>
            </a:r>
            <a:r>
              <a:rPr lang="pl-PL" sz="8000" b="1" u="sng" dirty="0">
                <a:solidFill>
                  <a:srgbClr val="FF0000"/>
                </a:solidFill>
              </a:rPr>
              <a:t/>
            </a:r>
            <a:br>
              <a:rPr lang="pl-PL" sz="8000" b="1" u="sng" dirty="0">
                <a:solidFill>
                  <a:srgbClr val="FF0000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05484"/>
            <a:ext cx="10820400" cy="6013202"/>
          </a:xfrm>
        </p:spPr>
        <p:txBody>
          <a:bodyPr/>
          <a:lstStyle/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W </a:t>
            </a:r>
            <a:r>
              <a:rPr lang="pl-PL" sz="2800" dirty="0"/>
              <a:t>przedszkolu pomoc psychologiczno-pedagogiczna jest udzielana </a:t>
            </a:r>
            <a:r>
              <a:rPr lang="pl-PL" sz="2800" b="1" u="sng" dirty="0"/>
              <a:t>w trakcie bieżącej pracy z uczniem </a:t>
            </a:r>
            <a:r>
              <a:rPr lang="pl-PL" sz="2800" dirty="0"/>
              <a:t>oraz przez zintegrowane działania nauczycieli i specjalistów, a także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formie: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1</a:t>
            </a:r>
            <a:r>
              <a:rPr lang="pl-PL" sz="2800" dirty="0"/>
              <a:t>) zajęć rozwijających uzdolnienia;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2</a:t>
            </a:r>
            <a:r>
              <a:rPr lang="pl-PL" sz="2800" dirty="0"/>
              <a:t>) zajęć specjalistycznych: korekcyjno-kompensacyjnych, logopedycznych, rozwijających kompetencje emocjonalno--społeczne oraz innych zajęć o charakterze terapeutycznym</a:t>
            </a:r>
            <a:r>
              <a:rPr lang="pl-PL" sz="2800" dirty="0" smtClean="0"/>
              <a:t>;</a:t>
            </a:r>
          </a:p>
          <a:p>
            <a:pPr marL="0" indent="0">
              <a:buNone/>
            </a:pPr>
            <a:r>
              <a:rPr lang="pl-PL" sz="2800" dirty="0" smtClean="0"/>
              <a:t> </a:t>
            </a:r>
            <a:r>
              <a:rPr lang="pl-PL" sz="2800" dirty="0"/>
              <a:t>3) zindywidualizowanej ścieżki realizacji obowiązkowego rocznego przygotowania przedszkolnego;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4</a:t>
            </a:r>
            <a:r>
              <a:rPr lang="pl-PL" sz="2800" dirty="0"/>
              <a:t>) porad i konsultacji.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3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77402"/>
            <a:ext cx="10820400" cy="62672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szkole pomoc psychologiczno-pedagogiczna jest udzielana w trakcie bieżącej pracy z uczniem oraz przez </a:t>
            </a:r>
            <a:r>
              <a:rPr lang="pl-PL" dirty="0" smtClean="0"/>
              <a:t>zintegrowane </a:t>
            </a:r>
            <a:r>
              <a:rPr lang="pl-PL" dirty="0"/>
              <a:t>działania nauczycieli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specjalistów, a także w formie: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klas </a:t>
            </a:r>
            <a:r>
              <a:rPr lang="pl-PL" dirty="0"/>
              <a:t>terapeutycznych;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zajęć rozwijających uzdolnienia;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zajęć </a:t>
            </a:r>
            <a:r>
              <a:rPr lang="pl-PL" dirty="0"/>
              <a:t>rozwijających umiejętności uczenia się;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zajęć dydaktyczno-wyrównawczych;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zajęć </a:t>
            </a:r>
            <a:r>
              <a:rPr lang="pl-PL" dirty="0"/>
              <a:t>specjalistycznych: korekcyjno-kompensacyjnych, logopedycznych, rozwijających kompetencje emocjonalno--społeczne oraz innych zajęć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charakterze terapeutycznym;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zajęć związanych z wyborem kierunku kształcenia i zawodu – w przypadku uczniów szkół podstawowych oraz uczniów szkół ponadpodstawowych; </a:t>
            </a:r>
            <a:endParaRPr lang="pl-PL" dirty="0" smtClean="0"/>
          </a:p>
          <a:p>
            <a:pPr marL="457200" indent="-457200">
              <a:buAutoNum type="arabicParenR"/>
            </a:pPr>
            <a:r>
              <a:rPr lang="pl-PL" dirty="0" smtClean="0"/>
              <a:t>zindywidualizowanej </a:t>
            </a:r>
            <a:r>
              <a:rPr lang="pl-PL" dirty="0"/>
              <a:t>ścieżki kształcenia</a:t>
            </a:r>
            <a:r>
              <a:rPr lang="pl-PL" dirty="0" smtClean="0"/>
              <a:t>;</a:t>
            </a:r>
          </a:p>
          <a:p>
            <a:pPr marL="457200" indent="-457200">
              <a:buAutoNum type="arabicParenR"/>
            </a:pPr>
            <a:r>
              <a:rPr lang="pl-PL" dirty="0" smtClean="0"/>
              <a:t> </a:t>
            </a:r>
            <a:r>
              <a:rPr lang="pl-PL" dirty="0"/>
              <a:t>porad i konsultacji;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9</a:t>
            </a:r>
            <a:r>
              <a:rPr lang="pl-PL" dirty="0"/>
              <a:t>) </a:t>
            </a:r>
            <a:r>
              <a:rPr lang="pl-PL" dirty="0" smtClean="0"/>
              <a:t>  warsztatów.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7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26032"/>
            <a:ext cx="10820400" cy="5992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4400" dirty="0" smtClean="0"/>
              <a:t>W </a:t>
            </a:r>
            <a:r>
              <a:rPr lang="pl-PL" sz="4400" dirty="0"/>
              <a:t>przedszkolu, szkole i placówce pomoc psychologiczno-pedagogiczna jest udzielana </a:t>
            </a:r>
            <a:r>
              <a:rPr lang="pl-PL" sz="4400" b="1" u="sng" dirty="0"/>
              <a:t>rodzicom uczniów </a:t>
            </a:r>
            <a:r>
              <a:rPr lang="pl-PL" sz="4400" b="1" u="sng" dirty="0" smtClean="0"/>
              <a:t/>
            </a:r>
            <a:br>
              <a:rPr lang="pl-PL" sz="4400" b="1" u="sng" dirty="0" smtClean="0"/>
            </a:br>
            <a:r>
              <a:rPr lang="pl-PL" sz="4400" b="1" u="sng" dirty="0" smtClean="0"/>
              <a:t>i </a:t>
            </a:r>
            <a:r>
              <a:rPr lang="pl-PL" sz="4400" b="1" u="sng" dirty="0"/>
              <a:t>nauczycielom </a:t>
            </a:r>
            <a:r>
              <a:rPr lang="pl-PL" sz="4400" dirty="0"/>
              <a:t>w formie porad, konsultacji, warsztatów i szkoleń.</a:t>
            </a:r>
          </a:p>
        </p:txBody>
      </p:sp>
    </p:spTree>
    <p:extLst>
      <p:ext uri="{BB962C8B-B14F-4D97-AF65-F5344CB8AC3E}">
        <p14:creationId xmlns:p14="http://schemas.microsoft.com/office/powerpoint/2010/main" val="37181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74661"/>
            <a:ext cx="10820400" cy="6544637"/>
          </a:xfrm>
        </p:spPr>
        <p:txBody>
          <a:bodyPr>
            <a:normAutofit/>
          </a:bodyPr>
          <a:lstStyle/>
          <a:p>
            <a:r>
              <a:rPr lang="pl-PL" dirty="0" smtClean="0"/>
              <a:t>Zajęcia </a:t>
            </a:r>
            <a:r>
              <a:rPr lang="pl-PL" dirty="0"/>
              <a:t>rozwijające uzdolnienia organizuje się dla uczniów szczególnie uzdolnionych. Liczba uczestników zajęć </a:t>
            </a:r>
            <a:r>
              <a:rPr lang="pl-PL" b="1" dirty="0">
                <a:solidFill>
                  <a:srgbClr val="FF0000"/>
                </a:solidFill>
              </a:rPr>
              <a:t>nie może przekraczać 8. </a:t>
            </a:r>
          </a:p>
          <a:p>
            <a:r>
              <a:rPr lang="pl-PL" dirty="0" smtClean="0"/>
              <a:t> </a:t>
            </a:r>
            <a:r>
              <a:rPr lang="pl-PL" dirty="0"/>
              <a:t>Zajęcia korekcyjno-kompensacyjne organizuje się dla uczniów z zaburzeniami i odchyleniami rozwojowymi, w tym specyficznymi trudnościami w uczeniu się. Liczba uczestników zajęć </a:t>
            </a:r>
            <a:r>
              <a:rPr lang="pl-PL" b="1" dirty="0">
                <a:solidFill>
                  <a:srgbClr val="FF0000"/>
                </a:solidFill>
              </a:rPr>
              <a:t>nie może przekraczać 5. </a:t>
            </a:r>
          </a:p>
          <a:p>
            <a:r>
              <a:rPr lang="pl-PL" dirty="0" smtClean="0"/>
              <a:t> </a:t>
            </a:r>
            <a:r>
              <a:rPr lang="pl-PL" dirty="0"/>
              <a:t>Zajęcia logopedyczne organizuje się dla uczniów z deficytami kompetencji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zaburzeniami sprawności </a:t>
            </a:r>
            <a:r>
              <a:rPr lang="pl-PL" dirty="0" smtClean="0"/>
              <a:t>językowych</a:t>
            </a:r>
            <a:r>
              <a:rPr lang="pl-PL" dirty="0"/>
              <a:t>. Liczba uczestników zajęć </a:t>
            </a:r>
            <a:r>
              <a:rPr lang="pl-PL" b="1" dirty="0">
                <a:solidFill>
                  <a:srgbClr val="FF0000"/>
                </a:solidFill>
              </a:rPr>
              <a:t>nie może przekraczać 4. </a:t>
            </a:r>
            <a:endParaRPr lang="pl-PL" dirty="0"/>
          </a:p>
          <a:p>
            <a:r>
              <a:rPr lang="pl-PL" dirty="0" smtClean="0"/>
              <a:t>Zajęcia </a:t>
            </a:r>
            <a:r>
              <a:rPr lang="pl-PL" dirty="0"/>
              <a:t>rozwijające kompetencje emocjonalno-społeczne organizuje się dla uczniów przejawiających trudności w funkcjonowaniu społecznym. Liczba uczestników zajęć </a:t>
            </a:r>
            <a:r>
              <a:rPr lang="pl-PL" b="1" dirty="0">
                <a:solidFill>
                  <a:srgbClr val="FF0000"/>
                </a:solidFill>
              </a:rPr>
              <a:t>nie może przekraczać 10, </a:t>
            </a:r>
            <a:r>
              <a:rPr lang="pl-PL" dirty="0"/>
              <a:t>chyba że zwiększenie liczby </a:t>
            </a:r>
            <a:r>
              <a:rPr lang="pl-PL" dirty="0" smtClean="0"/>
              <a:t>uczestników </a:t>
            </a:r>
            <a:r>
              <a:rPr lang="pl-PL" dirty="0"/>
              <a:t>jest uzasadnione potrzebami uczniów. </a:t>
            </a:r>
          </a:p>
          <a:p>
            <a:r>
              <a:rPr lang="pl-PL" dirty="0" smtClean="0"/>
              <a:t> </a:t>
            </a:r>
            <a:r>
              <a:rPr lang="pl-PL" dirty="0"/>
              <a:t>Inne zajęcia o charakterze terapeutycznym organizuje się dla </a:t>
            </a:r>
            <a:r>
              <a:rPr lang="pl-PL" dirty="0" smtClean="0"/>
              <a:t>uczniów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z zaburzeniami i odchyleniami </a:t>
            </a:r>
            <a:r>
              <a:rPr lang="pl-PL" dirty="0" smtClean="0"/>
              <a:t>rozwojowymi </a:t>
            </a:r>
            <a:r>
              <a:rPr lang="pl-PL" dirty="0"/>
              <a:t>mających problemy w funkcjonowaniu w przedszkolu, szkole lub placówce oraz z aktywnym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pełnym </a:t>
            </a:r>
            <a:r>
              <a:rPr lang="pl-PL" dirty="0" smtClean="0"/>
              <a:t>uczestnictwem </a:t>
            </a:r>
            <a:r>
              <a:rPr lang="pl-PL" dirty="0"/>
              <a:t>w życiu przedszkola, szkoły lub placówki. Liczba uczestników zajęć </a:t>
            </a:r>
            <a:r>
              <a:rPr lang="pl-PL" b="1" dirty="0">
                <a:solidFill>
                  <a:srgbClr val="FF0000"/>
                </a:solidFill>
              </a:rPr>
              <a:t>nie może przekraczać 10.</a:t>
            </a:r>
          </a:p>
        </p:txBody>
      </p:sp>
    </p:spTree>
    <p:extLst>
      <p:ext uri="{BB962C8B-B14F-4D97-AF65-F5344CB8AC3E}">
        <p14:creationId xmlns:p14="http://schemas.microsoft.com/office/powerpoint/2010/main" val="18806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402</TotalTime>
  <Words>497</Words>
  <Application>Microsoft Office PowerPoint</Application>
  <PresentationFormat>Panoramiczny</PresentationFormat>
  <Paragraphs>67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Para</vt:lpstr>
      <vt:lpstr>             Organizacja pomocy psychologiczno-pedagogicznej w szkole  i przedszkolu    Opracowano na podstawie Rozporządzenia Ministra Edukacji Narodowej w sprawie zasad organizacji i udzielania pomocy psychologiczno-pedagogicznej w publicznych przedszkolach, szkołach i placówkach z 9 sierpnia 2017 roku Dz.U.2017.Poz.1591 </vt:lpstr>
      <vt:lpstr>Prezentacja programu PowerPoint</vt:lpstr>
      <vt:lpstr>Pomocy psychologiczno-pedagogicznej udzielają, prowadzący zajęcia z uczniem, nauczyciele, wychowawcy grup wychowawczych oraz specjaliści, w szczególności, psycholodzy, pedagodzy, logopedzi i doradcy zawodowi, we współpracy z :  1) rodzicami uczniów; 2) poradniami psychologiczno-pedagogicznymi, w tym poradniami specjalistycznymi; 3) placówkami doskonalenia nauczycieli;  4) innymi przedszkolami, szkołami i placówkami; 5) organizacjami pozarządowymi oraz innymi instytucjami działającymi na rzecz rodziny, dzieci i młodzieży.</vt:lpstr>
      <vt:lpstr>Prezentacja programu PowerPoint</vt:lpstr>
      <vt:lpstr>Pomoc psychologiczno – pedagogiczną organizuje dyrektor przedszkola, szkoły lub placówki.  Korzystanie z pomocy psychologiczno-pedagogicznej w przedszkolu, szkole  i placówce jest  dobrowolne i nieodpłatne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pomocy psychologiczno-pedagogicznej w szkole i przedszkolu    Opracowano na podstawie Rozporządzenia Ministra Edukacji Narodowej w sprawie zasad organizacji i udzielania pomocy psychologiczno-pedagogicznej w publicznych przedszkolach, szkołach i placówkach z 9 sierpnia 2017 roku Dz.U.2017.Poz.1591</dc:title>
  <dc:creator>dell</dc:creator>
  <cp:lastModifiedBy>Użytkownik systemu Windows</cp:lastModifiedBy>
  <cp:revision>22</cp:revision>
  <dcterms:created xsi:type="dcterms:W3CDTF">2019-09-18T11:02:10Z</dcterms:created>
  <dcterms:modified xsi:type="dcterms:W3CDTF">2019-12-02T18:10:20Z</dcterms:modified>
</cp:coreProperties>
</file>